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97" r:id="rId4"/>
    <p:sldId id="298" r:id="rId5"/>
    <p:sldId id="300" r:id="rId6"/>
    <p:sldId id="301" r:id="rId7"/>
    <p:sldId id="304" r:id="rId8"/>
    <p:sldId id="305" r:id="rId9"/>
    <p:sldId id="306" r:id="rId10"/>
    <p:sldId id="267" r:id="rId11"/>
    <p:sldId id="269" r:id="rId12"/>
    <p:sldId id="270" r:id="rId13"/>
    <p:sldId id="309" r:id="rId14"/>
    <p:sldId id="307" r:id="rId15"/>
    <p:sldId id="316" r:id="rId16"/>
    <p:sldId id="319" r:id="rId17"/>
    <p:sldId id="320" r:id="rId18"/>
    <p:sldId id="321" r:id="rId19"/>
    <p:sldId id="314" r:id="rId20"/>
    <p:sldId id="311" r:id="rId21"/>
    <p:sldId id="31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A6CE4-BAA8-438B-A66F-F5D77844F3E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1B16A-2AA1-4701-A13F-D52310CA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01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1B16A-2AA1-4701-A13F-D52310CAA0A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385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g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495300" y="764704"/>
            <a:ext cx="8153400" cy="856909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BD0D9"/>
              </a:buClr>
            </a:pPr>
            <a:r>
              <a:rPr lang="ru-RU" sz="1600" b="1" u="sng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МУНИЦИПАЛЬНОЕ </a:t>
            </a:r>
            <a:r>
              <a:rPr lang="ru-RU" sz="1600" b="1" u="sng" dirty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 </a:t>
            </a:r>
            <a:r>
              <a:rPr lang="ru-RU" sz="1600" b="1" u="sng" dirty="0" smtClean="0">
                <a:solidFill>
                  <a:schemeClr val="accent3">
                    <a:lumMod val="50000"/>
                  </a:schemeClr>
                </a:solidFill>
                <a:latin typeface="Constantia"/>
              </a:rPr>
              <a:t>КАЗЕННОЕ УЧРЕЖДЕНИЕ ДОШКОЛЬНОГО ОБРАЗОВАНИЯ КАКИНСКИЙ ДЕТСКИЙ САД «ОРЛЕНОК» </a:t>
            </a:r>
            <a:endParaRPr lang="ru-RU" sz="1600" b="1" u="sng" dirty="0">
              <a:solidFill>
                <a:schemeClr val="accent3">
                  <a:lumMod val="50000"/>
                </a:schemeClr>
              </a:solidFill>
              <a:latin typeface="Constantia"/>
            </a:endParaRPr>
          </a:p>
        </p:txBody>
      </p:sp>
      <p:pic>
        <p:nvPicPr>
          <p:cNvPr id="9" name="Рисунок 8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176" y="1002007"/>
            <a:ext cx="967740" cy="924592"/>
          </a:xfrm>
          <a:prstGeom prst="rect">
            <a:avLst/>
          </a:prstGeom>
        </p:spPr>
      </p:pic>
      <p:pic>
        <p:nvPicPr>
          <p:cNvPr id="10" name="Рисунок 9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002017">
            <a:off x="7973046" y="5733256"/>
            <a:ext cx="967740" cy="924592"/>
          </a:xfrm>
          <a:prstGeom prst="rect">
            <a:avLst/>
          </a:prstGeom>
        </p:spPr>
      </p:pic>
      <p:pic>
        <p:nvPicPr>
          <p:cNvPr id="11" name="Рисунок 10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4510" y="3091423"/>
            <a:ext cx="967740" cy="924592"/>
          </a:xfrm>
          <a:prstGeom prst="rect">
            <a:avLst/>
          </a:prstGeom>
        </p:spPr>
      </p:pic>
      <p:pic>
        <p:nvPicPr>
          <p:cNvPr id="12" name="Рисунок 11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834" y="5345268"/>
            <a:ext cx="967740" cy="9245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71934" y="1928802"/>
            <a:ext cx="4500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ПОРТФОЛИО воспитателя</a:t>
            </a:r>
            <a:endParaRPr lang="ru-RU" sz="5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4714884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Гамидова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Диана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Айдунбековна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Рисунок 17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89605">
            <a:off x="4933202" y="3632984"/>
            <a:ext cx="967740" cy="924592"/>
          </a:xfrm>
          <a:prstGeom prst="rect">
            <a:avLst/>
          </a:prstGeom>
        </p:spPr>
      </p:pic>
      <p:pic>
        <p:nvPicPr>
          <p:cNvPr id="19" name="Рисунок 18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95822">
            <a:off x="6713726" y="5177978"/>
            <a:ext cx="967740" cy="924592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3446"/>
            <a:ext cx="1543551" cy="198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2132855"/>
            <a:ext cx="3716661" cy="25105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409192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>
            <a:hlinkClick r:id="" action="ppaction://noaction" highlightClick="1"/>
          </p:cNvPr>
          <p:cNvSpPr/>
          <p:nvPr/>
        </p:nvSpPr>
        <p:spPr>
          <a:xfrm>
            <a:off x="4805211" y="4138707"/>
            <a:ext cx="4070503" cy="930729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Взаимодействие с родителями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" action="ppaction://noaction" highlightClick="1"/>
          </p:cNvPr>
          <p:cNvSpPr/>
          <p:nvPr/>
        </p:nvSpPr>
        <p:spPr>
          <a:xfrm>
            <a:off x="4786314" y="2714620"/>
            <a:ext cx="4089400" cy="9144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Проекты</a:t>
            </a: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79104"/>
            <a:ext cx="2858071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>
            <a:hlinkClick r:id="" action="ppaction://noaction" highlightClick="1"/>
          </p:cNvPr>
          <p:cNvSpPr/>
          <p:nvPr/>
        </p:nvSpPr>
        <p:spPr>
          <a:xfrm>
            <a:off x="4714876" y="1285860"/>
            <a:ext cx="4089400" cy="9144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Утренники</a:t>
            </a: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1365256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andara" panose="020E0502030303020204" pitchFamily="34" charset="0"/>
              </a:rPr>
              <a:t>Проект по межгрупповому взаимодействию «Давайте дружить»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200" b="1" i="1" dirty="0" smtClean="0"/>
              <a:t>Цель: </a:t>
            </a:r>
            <a:r>
              <a:rPr lang="ru-RU" sz="2200" dirty="0" smtClean="0"/>
              <a:t>формирование социально – коммуникативной компетентности дошкольников в межгрупповом взаимодействии</a:t>
            </a:r>
            <a:endParaRPr lang="ru-RU" sz="2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6766"/>
            <a:ext cx="3713534" cy="3292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48880"/>
            <a:ext cx="4320480" cy="3292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758484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575" y="404664"/>
            <a:ext cx="7695841" cy="998984"/>
          </a:xfrm>
        </p:spPr>
        <p:txBody>
          <a:bodyPr>
            <a:normAutofit fontScale="90000"/>
          </a:bodyPr>
          <a:lstStyle/>
          <a:p>
            <a:r>
              <a:rPr lang="ru-RU" sz="3500" b="1" dirty="0" smtClean="0">
                <a:solidFill>
                  <a:schemeClr val="accent3">
                    <a:lumMod val="50000"/>
                  </a:schemeClr>
                </a:solidFill>
                <a:latin typeface="Candara" panose="020E0502030303020204" pitchFamily="34" charset="0"/>
              </a:rPr>
              <a:t>Проект «Правила дорожного движения»</a:t>
            </a:r>
            <a:endParaRPr lang="ru-RU" sz="3500" b="1" dirty="0">
              <a:solidFill>
                <a:schemeClr val="accent3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124744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tabLst>
                <a:tab pos="457200" algn="l"/>
              </a:tabLst>
            </a:pPr>
            <a:endParaRPr lang="ru-RU" b="1" i="1" dirty="0" smtClean="0">
              <a:latin typeface="Candara" panose="020E0502030303020204" pitchFamily="34" charset="0"/>
            </a:endParaRPr>
          </a:p>
          <a:p>
            <a:pPr marL="342900" indent="-342900" algn="ctr">
              <a:tabLst>
                <a:tab pos="457200" algn="l"/>
              </a:tabLst>
            </a:pPr>
            <a:r>
              <a:rPr lang="ru-RU" b="1" i="1" dirty="0" smtClean="0">
                <a:latin typeface="Candara" panose="020E0502030303020204" pitchFamily="34" charset="0"/>
              </a:rPr>
              <a:t>Цель</a:t>
            </a:r>
            <a:r>
              <a:rPr lang="ru-RU" b="1" i="1" dirty="0">
                <a:latin typeface="Candara" panose="020E0502030303020204" pitchFamily="34" charset="0"/>
              </a:rPr>
              <a:t>: </a:t>
            </a:r>
            <a:r>
              <a:rPr lang="ru-RU" dirty="0" smtClean="0">
                <a:latin typeface="Candara" panose="020E0502030303020204" pitchFamily="34" charset="0"/>
              </a:rPr>
              <a:t>формирование у детей  дошкольного возраста навыков правильного поведения на улице</a:t>
            </a:r>
            <a:endParaRPr lang="ru-RU" dirty="0">
              <a:latin typeface="Candara" panose="020E0502030303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48880"/>
            <a:ext cx="6480720" cy="37228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6282058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984776" cy="43402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763713" y="333375"/>
            <a:ext cx="6172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800" b="1" i="1" dirty="0">
                <a:solidFill>
                  <a:srgbClr val="0000FF"/>
                </a:solidFill>
              </a:rPr>
              <a:t>Проект «Пусть всегда будет мама!»</a:t>
            </a:r>
            <a:endParaRPr lang="ru-RU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1619672" y="3429000"/>
            <a:ext cx="1383712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000099"/>
                </a:solidFill>
              </a:rPr>
              <a:t>Открытки мамам </a:t>
            </a:r>
            <a:endParaRPr lang="ru-RU" sz="1200" b="1" dirty="0">
              <a:solidFill>
                <a:srgbClr val="000099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5414976" y="6209629"/>
            <a:ext cx="2171700" cy="3429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 dirty="0">
                <a:solidFill>
                  <a:srgbClr val="0000FF"/>
                </a:solidFill>
              </a:rPr>
              <a:t>Стихи в подарок маме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33" y="905434"/>
            <a:ext cx="3458136" cy="25235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9040"/>
            <a:ext cx="3816424" cy="23962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905435"/>
            <a:ext cx="3744417" cy="25235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33" y="3789039"/>
            <a:ext cx="3458136" cy="23962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77072"/>
            <a:ext cx="3456384" cy="2036026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3456384" cy="2088232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5496" y="404664"/>
            <a:ext cx="87129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9525" cmpd="sng">
                  <a:solidFill>
                    <a:srgbClr val="7030A0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Новый год</a:t>
            </a:r>
            <a:endParaRPr lang="ru-RU" sz="5400" b="1" cap="none" spc="50" dirty="0">
              <a:ln w="9525" cmpd="sng">
                <a:solidFill>
                  <a:srgbClr val="7030A0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23082"/>
            <a:ext cx="3528392" cy="2065957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440" y="4077072"/>
            <a:ext cx="3546975" cy="2036025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3167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Региональный компонент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72816"/>
            <a:ext cx="6264696" cy="3535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8858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052736"/>
            <a:ext cx="6768752" cy="4608512"/>
          </a:xfrm>
          <a:prstGeom prst="rect">
            <a:avLst/>
          </a:prstGeom>
          <a:ln w="1270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839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52736"/>
            <a:ext cx="6453336" cy="45413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206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Экскурсии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5"/>
            <a:ext cx="3384376" cy="1944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212976"/>
            <a:ext cx="5472608" cy="2892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72826"/>
            <a:ext cx="3544511" cy="1911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988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928670"/>
            <a:ext cx="4032448" cy="521497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err="1" smtClean="0">
                <a:solidFill>
                  <a:srgbClr val="000099"/>
                </a:solidFill>
                <a:latin typeface="Monotype Corsiva" pitchFamily="66" charset="0"/>
              </a:rPr>
              <a:t>Образование: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Среднее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специальное Окончила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Кизлярский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индустриально – педагогический техникум.</a:t>
            </a:r>
          </a:p>
          <a:p>
            <a:pPr algn="just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Специальность: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Учитель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начальных классов</a:t>
            </a:r>
          </a:p>
          <a:p>
            <a:pPr algn="just"/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Переподготовка: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Дошкольного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образования</a:t>
            </a:r>
          </a:p>
          <a:p>
            <a:r>
              <a:rPr lang="ru-RU" u="sng" dirty="0" smtClean="0">
                <a:solidFill>
                  <a:srgbClr val="000099"/>
                </a:solidFill>
                <a:latin typeface="Monotype Corsiva" pitchFamily="66" charset="0"/>
              </a:rPr>
              <a:t>Место работы:</a:t>
            </a: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МКУ ДО </a:t>
            </a:r>
            <a:r>
              <a:rPr lang="ru-RU" u="sng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Какинский</a:t>
            </a: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детский сад «Орленок»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rgbClr val="000099"/>
                </a:solidFill>
                <a:latin typeface="Monotype Corsiva" pitchFamily="66" charset="0"/>
              </a:rPr>
              <a:t>Занимаемая должность: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воспитатель</a:t>
            </a:r>
          </a:p>
          <a:p>
            <a:r>
              <a:rPr lang="ru-RU" u="sng" dirty="0" smtClean="0">
                <a:solidFill>
                  <a:srgbClr val="000099"/>
                </a:solidFill>
                <a:latin typeface="Monotype Corsiva" pitchFamily="66" charset="0"/>
              </a:rPr>
              <a:t>Стаж работы: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общий  -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5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лет;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педагогический – 5 лет.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46" y="928779"/>
            <a:ext cx="3312368" cy="20162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46" y="3284984"/>
            <a:ext cx="3240914" cy="215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7666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0728"/>
            <a:ext cx="4956423" cy="288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085480" y="3645024"/>
            <a:ext cx="5616624" cy="2736304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 w="50800">
            <a:solidFill>
              <a:srgbClr val="FF99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i="1" dirty="0">
                <a:latin typeface="Monotype Corsiva" pitchFamily="66" charset="0"/>
              </a:rPr>
              <a:t>Как незаметно время пролетело</a:t>
            </a:r>
          </a:p>
          <a:p>
            <a:pPr algn="ctr"/>
            <a:r>
              <a:rPr lang="ru-RU" sz="2600" i="1" dirty="0">
                <a:latin typeface="Monotype Corsiva" pitchFamily="66" charset="0"/>
              </a:rPr>
              <a:t>Мы стали старше и немножечко мудрей.</a:t>
            </a:r>
          </a:p>
          <a:p>
            <a:pPr algn="ctr"/>
            <a:r>
              <a:rPr lang="ru-RU" sz="2600" i="1" dirty="0">
                <a:latin typeface="Monotype Corsiva" pitchFamily="66" charset="0"/>
              </a:rPr>
              <a:t>Нет благородней и почетней в мире дела,</a:t>
            </a:r>
          </a:p>
          <a:p>
            <a:pPr algn="ctr"/>
            <a:r>
              <a:rPr lang="ru-RU" sz="2600" i="1" dirty="0">
                <a:latin typeface="Monotype Corsiva" pitchFamily="66" charset="0"/>
              </a:rPr>
              <a:t>Чем дело это – любить и радовать детей!</a:t>
            </a:r>
          </a:p>
        </p:txBody>
      </p:sp>
    </p:spTree>
    <p:extLst>
      <p:ext uri="{BB962C8B-B14F-4D97-AF65-F5344CB8AC3E}">
        <p14:creationId xmlns:p14="http://schemas.microsoft.com/office/powerpoint/2010/main" val="111788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www.chitalnya.ru/upload2/365/58c09ef93bbd623991f906f72d3b7ade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844824"/>
            <a:ext cx="6840760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985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340768"/>
            <a:ext cx="5544616" cy="1938992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FF"/>
                </a:solidFill>
                <a:latin typeface="Monotype Corsiva" pitchFamily="66" charset="0"/>
              </a:rPr>
              <a:t>    </a:t>
            </a:r>
            <a:r>
              <a:rPr lang="ru-RU" sz="2800" b="1" dirty="0" smtClean="0">
                <a:solidFill>
                  <a:srgbClr val="9900FF"/>
                </a:solidFill>
                <a:latin typeface="Monotype Corsiva" pitchFamily="66" charset="0"/>
              </a:rPr>
              <a:t>Дела? Проблемы? Все пустое!</a:t>
            </a:r>
          </a:p>
          <a:p>
            <a:pPr algn="ctr"/>
            <a:r>
              <a:rPr lang="ru-RU" sz="2800" b="1" dirty="0" smtClean="0">
                <a:solidFill>
                  <a:srgbClr val="9900FF"/>
                </a:solidFill>
                <a:latin typeface="Monotype Corsiva" pitchFamily="66" charset="0"/>
              </a:rPr>
              <a:t>      Душа ребенка-вот святое!</a:t>
            </a:r>
          </a:p>
          <a:p>
            <a:pPr algn="ctr"/>
            <a:r>
              <a:rPr lang="ru-RU" sz="2800" b="1" dirty="0" smtClean="0">
                <a:solidFill>
                  <a:srgbClr val="9900FF"/>
                </a:solidFill>
                <a:latin typeface="Monotype Corsiva" pitchFamily="66" charset="0"/>
              </a:rPr>
              <a:t>      Цветок еще так мал!</a:t>
            </a:r>
          </a:p>
          <a:p>
            <a:pPr algn="ctr"/>
            <a:r>
              <a:rPr lang="ru-RU" sz="2800" b="1" dirty="0" smtClean="0">
                <a:solidFill>
                  <a:srgbClr val="9900FF"/>
                </a:solidFill>
                <a:latin typeface="Monotype Corsiva" pitchFamily="66" charset="0"/>
              </a:rPr>
              <a:t>      Успей полить, чтоб не завял!</a:t>
            </a:r>
            <a:endParaRPr lang="ru-RU" sz="2800" b="1" dirty="0">
              <a:solidFill>
                <a:srgbClr val="9900FF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428604"/>
            <a:ext cx="7560840" cy="1214446"/>
          </a:xfr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Мое педагогическое кредо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789040"/>
            <a:ext cx="5256584" cy="247672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Мои достижения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3291830" cy="41044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38573"/>
            <a:ext cx="2931790" cy="411889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14282" y="0"/>
            <a:ext cx="8572560" cy="1500198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Повышение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квалификации</a:t>
            </a:r>
            <a:endParaRPr lang="ru-RU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01112"/>
              </p:ext>
            </p:extLst>
          </p:nvPr>
        </p:nvGraphicFramePr>
        <p:xfrm>
          <a:off x="827585" y="2204864"/>
          <a:ext cx="7632849" cy="259228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71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98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52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40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Часы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курса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7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05-25декабря 2016г.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Удостоверение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«Реализация ФГОС дошкольного образования 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74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15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июля 2019</a:t>
                      </a:r>
                      <a:endParaRPr lang="ru-RU" sz="1600" dirty="0" smtClean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Приказ №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I-</a:t>
                      </a:r>
                      <a:r>
                        <a:rPr lang="en-US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категория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91425" marR="91425" marT="45722" marB="4572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Monotype Corsiva" pitchFamily="66" charset="0"/>
              </a:rPr>
              <a:t>Удостоверения и сертификаты</a:t>
            </a:r>
            <a:endParaRPr lang="ru-RU" sz="4000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408" y="1600200"/>
            <a:ext cx="6559184" cy="4525963"/>
          </a:xfrm>
          <a:prstGeom prst="rect">
            <a:avLst/>
          </a:prstGeo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7"/>
          <p:cNvSpPr txBox="1">
            <a:spLocks noGrp="1"/>
          </p:cNvSpPr>
          <p:nvPr>
            <p:ph idx="1"/>
          </p:nvPr>
        </p:nvSpPr>
        <p:spPr>
          <a:xfrm>
            <a:off x="914400" y="15716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Ответственность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Отзывчивость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Находчивость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Самокритичность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Целеустремлённость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Исполнительность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Умение ладить с людьми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Личностные характеристики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3212976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10615" y="181271"/>
            <a:ext cx="6375516" cy="149046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000099"/>
                </a:solidFill>
              </a:rPr>
              <a:t>Образовательный процесс осуществляю</a:t>
            </a:r>
          </a:p>
          <a:p>
            <a:pPr algn="ctr">
              <a:defRPr/>
            </a:pPr>
            <a:r>
              <a:rPr lang="ru-RU" b="1" i="1" dirty="0">
                <a:solidFill>
                  <a:srgbClr val="000099"/>
                </a:solidFill>
              </a:rPr>
              <a:t> по следующим направлениям: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66963" y="1484313"/>
            <a:ext cx="188912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443663" y="1484313"/>
            <a:ext cx="144462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23850" y="4038600"/>
            <a:ext cx="3582988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99"/>
                </a:solidFill>
              </a:rPr>
              <a:t>Познавательное</a:t>
            </a:r>
          </a:p>
        </p:txBody>
      </p:sp>
      <p:sp>
        <p:nvSpPr>
          <p:cNvPr id="8" name="Овал 7"/>
          <p:cNvSpPr/>
          <p:nvPr/>
        </p:nvSpPr>
        <p:spPr>
          <a:xfrm>
            <a:off x="5254625" y="3990975"/>
            <a:ext cx="3582988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99"/>
                </a:solidFill>
              </a:rPr>
              <a:t>Физическое</a:t>
            </a:r>
          </a:p>
        </p:txBody>
      </p:sp>
      <p:sp>
        <p:nvSpPr>
          <p:cNvPr id="9" name="Овал 8"/>
          <p:cNvSpPr/>
          <p:nvPr/>
        </p:nvSpPr>
        <p:spPr>
          <a:xfrm>
            <a:off x="3654425" y="5589588"/>
            <a:ext cx="2087563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99"/>
                </a:solidFill>
              </a:rPr>
              <a:t>Речевое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771775" y="1700213"/>
            <a:ext cx="1135063" cy="2338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23529" y="1955006"/>
            <a:ext cx="4086812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99"/>
                </a:solidFill>
              </a:rPr>
              <a:t>Социально-коммуникативное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254625" y="1671638"/>
            <a:ext cx="1046163" cy="2366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4"/>
            <a:endCxn id="9" idx="0"/>
          </p:cNvCxnSpPr>
          <p:nvPr/>
        </p:nvCxnSpPr>
        <p:spPr>
          <a:xfrm>
            <a:off x="4699000" y="1671638"/>
            <a:ext cx="0" cy="3917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4937125" y="1916113"/>
            <a:ext cx="4086225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99"/>
                </a:solidFill>
              </a:rPr>
              <a:t>Художественно-эстетическое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953000"/>
            <a:ext cx="2876749" cy="17883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196" y="4953000"/>
            <a:ext cx="3202153" cy="18207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071" y="2533662"/>
            <a:ext cx="3388270" cy="18668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2"/>
          <p:cNvGrpSpPr>
            <a:grpSpLocks/>
          </p:cNvGrpSpPr>
          <p:nvPr/>
        </p:nvGrpSpPr>
        <p:grpSpPr bwMode="auto">
          <a:xfrm>
            <a:off x="250825" y="981075"/>
            <a:ext cx="8642350" cy="5667375"/>
            <a:chOff x="1586" y="861"/>
            <a:chExt cx="2547" cy="2546"/>
          </a:xfrm>
        </p:grpSpPr>
        <p:sp>
          <p:nvSpPr>
            <p:cNvPr id="5" name="_s41988"/>
            <p:cNvSpPr>
              <a:spLocks noChangeShapeType="1"/>
            </p:cNvSpPr>
            <p:nvPr/>
          </p:nvSpPr>
          <p:spPr bwMode="auto">
            <a:xfrm flipV="1">
              <a:off x="2860" y="1273"/>
              <a:ext cx="0" cy="654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6" name="_s41989"/>
            <p:cNvSpPr>
              <a:spLocks noChangeArrowheads="1"/>
            </p:cNvSpPr>
            <p:nvPr/>
          </p:nvSpPr>
          <p:spPr bwMode="auto">
            <a:xfrm>
              <a:off x="2654" y="861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1300" b="1">
                  <a:latin typeface="Arial" charset="0"/>
                </a:rPr>
                <a:t>Открытые</a:t>
              </a:r>
            </a:p>
            <a:p>
              <a:pPr algn="ctr"/>
              <a:r>
                <a:rPr lang="ru-RU" sz="1300" b="1">
                  <a:latin typeface="Arial" charset="0"/>
                </a:rPr>
                <a:t> занятия</a:t>
              </a:r>
            </a:p>
          </p:txBody>
        </p:sp>
        <p:sp>
          <p:nvSpPr>
            <p:cNvPr id="7" name="_s41990"/>
            <p:cNvSpPr>
              <a:spLocks noChangeShapeType="1"/>
            </p:cNvSpPr>
            <p:nvPr/>
          </p:nvSpPr>
          <p:spPr bwMode="auto">
            <a:xfrm flipV="1">
              <a:off x="2963" y="1388"/>
              <a:ext cx="327" cy="56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8" name="_s41991"/>
            <p:cNvSpPr>
              <a:spLocks noChangeArrowheads="1"/>
            </p:cNvSpPr>
            <p:nvPr/>
          </p:nvSpPr>
          <p:spPr bwMode="auto">
            <a:xfrm>
              <a:off x="3187" y="1003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>
                  <a:latin typeface="Arial" charset="0"/>
                </a:rPr>
                <a:t>Конкурсы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Char char="•"/>
              </a:pPr>
              <a:endParaRPr lang="ru-RU" sz="1400" b="1">
                <a:latin typeface="Arial" charset="0"/>
              </a:endParaRPr>
            </a:p>
          </p:txBody>
        </p:sp>
        <p:sp>
          <p:nvSpPr>
            <p:cNvPr id="9" name="_s41992"/>
            <p:cNvSpPr>
              <a:spLocks noChangeShapeType="1"/>
            </p:cNvSpPr>
            <p:nvPr/>
          </p:nvSpPr>
          <p:spPr bwMode="auto">
            <a:xfrm flipV="1">
              <a:off x="3038" y="1702"/>
              <a:ext cx="566" cy="327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0" name="_s41993"/>
            <p:cNvSpPr>
              <a:spLocks noChangeArrowheads="1"/>
            </p:cNvSpPr>
            <p:nvPr/>
          </p:nvSpPr>
          <p:spPr bwMode="auto">
            <a:xfrm>
              <a:off x="3577" y="1393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AutoNum type="arabicPeriod"/>
              </a:pPr>
              <a:endParaRPr lang="ru-RU" sz="1600" b="1">
                <a:latin typeface="Arial" charset="0"/>
              </a:endParaRPr>
            </a:p>
            <a:p>
              <a:pPr marL="342900" indent="-342900" algn="ctr"/>
              <a:r>
                <a:rPr lang="ru-RU" sz="1400" b="1">
                  <a:latin typeface="Arial" charset="0"/>
                </a:rPr>
                <a:t>Праздники,</a:t>
              </a:r>
            </a:p>
            <a:p>
              <a:pPr marL="342900" indent="-342900" algn="ctr"/>
              <a:r>
                <a:rPr lang="ru-RU" sz="1400" b="1">
                  <a:latin typeface="Arial" charset="0"/>
                </a:rPr>
                <a:t>развлечения</a:t>
              </a:r>
            </a:p>
            <a:p>
              <a:pPr marL="342900" indent="-342900" algn="ctr"/>
              <a:endParaRPr lang="ru-RU" sz="1400">
                <a:latin typeface="Arial" charset="0"/>
              </a:endParaRPr>
            </a:p>
            <a:p>
              <a:pPr marL="342900" indent="-342900" algn="ctr"/>
              <a:endParaRPr lang="ru-RU" sz="1400">
                <a:latin typeface="Arial" charset="0"/>
              </a:endParaRPr>
            </a:p>
          </p:txBody>
        </p:sp>
        <p:sp>
          <p:nvSpPr>
            <p:cNvPr id="11" name="_s41994"/>
            <p:cNvSpPr>
              <a:spLocks noChangeShapeType="1"/>
            </p:cNvSpPr>
            <p:nvPr/>
          </p:nvSpPr>
          <p:spPr bwMode="auto">
            <a:xfrm>
              <a:off x="3066" y="2131"/>
              <a:ext cx="653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2" name="_s41995"/>
            <p:cNvSpPr>
              <a:spLocks noChangeArrowheads="1"/>
            </p:cNvSpPr>
            <p:nvPr/>
          </p:nvSpPr>
          <p:spPr bwMode="auto">
            <a:xfrm>
              <a:off x="3720" y="1926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Компьютерные 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игры</a:t>
              </a:r>
            </a:p>
          </p:txBody>
        </p:sp>
        <p:sp>
          <p:nvSpPr>
            <p:cNvPr id="13" name="_s41996"/>
            <p:cNvSpPr>
              <a:spLocks noChangeShapeType="1"/>
            </p:cNvSpPr>
            <p:nvPr/>
          </p:nvSpPr>
          <p:spPr bwMode="auto">
            <a:xfrm>
              <a:off x="3039" y="2234"/>
              <a:ext cx="565" cy="32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4" name="_s41997"/>
            <p:cNvSpPr>
              <a:spLocks noChangeArrowheads="1"/>
            </p:cNvSpPr>
            <p:nvPr/>
          </p:nvSpPr>
          <p:spPr bwMode="auto">
            <a:xfrm>
              <a:off x="3577" y="2459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1300" b="1">
                  <a:latin typeface="Arial" charset="0"/>
                </a:rPr>
                <a:t>Творческие </a:t>
              </a:r>
            </a:p>
            <a:p>
              <a:pPr algn="ctr"/>
              <a:r>
                <a:rPr lang="ru-RU" sz="1300" b="1">
                  <a:latin typeface="Arial" charset="0"/>
                </a:rPr>
                <a:t>задания</a:t>
              </a:r>
            </a:p>
          </p:txBody>
        </p:sp>
        <p:sp>
          <p:nvSpPr>
            <p:cNvPr id="15" name="_s41998"/>
            <p:cNvSpPr>
              <a:spLocks noChangeShapeType="1"/>
            </p:cNvSpPr>
            <p:nvPr/>
          </p:nvSpPr>
          <p:spPr bwMode="auto">
            <a:xfrm>
              <a:off x="2964" y="2309"/>
              <a:ext cx="326" cy="56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6" name="_s41999"/>
            <p:cNvSpPr>
              <a:spLocks noChangeArrowheads="1"/>
            </p:cNvSpPr>
            <p:nvPr/>
          </p:nvSpPr>
          <p:spPr bwMode="auto">
            <a:xfrm>
              <a:off x="3187" y="2849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AutoNum type="arabicPeriod"/>
              </a:pPr>
              <a:endParaRPr lang="ru-RU" sz="1600" b="1">
                <a:latin typeface="Arial" charset="0"/>
              </a:endParaRPr>
            </a:p>
            <a:p>
              <a:pPr marL="342900" indent="-342900" algn="ctr"/>
              <a:endParaRPr lang="ru-RU" sz="1400" b="1">
                <a:latin typeface="Arial" charset="0"/>
              </a:endParaRPr>
            </a:p>
            <a:p>
              <a:pPr marL="342900" indent="-342900" algn="ctr"/>
              <a:r>
                <a:rPr lang="ru-RU" sz="1400" b="1">
                  <a:latin typeface="Arial" charset="0"/>
                </a:rPr>
                <a:t>Дидактическая </a:t>
              </a:r>
            </a:p>
            <a:p>
              <a:pPr marL="342900" indent="-342900" algn="ctr"/>
              <a:r>
                <a:rPr lang="ru-RU" sz="1400" b="1">
                  <a:latin typeface="Arial" charset="0"/>
                </a:rPr>
                <a:t>игра</a:t>
              </a:r>
            </a:p>
            <a:p>
              <a:pPr marL="342900" indent="-342900" algn="ctr"/>
              <a:endParaRPr lang="ru-RU" sz="1400">
                <a:latin typeface="Arial" charset="0"/>
              </a:endParaRPr>
            </a:p>
          </p:txBody>
        </p:sp>
        <p:sp>
          <p:nvSpPr>
            <p:cNvPr id="17" name="_s42000"/>
            <p:cNvSpPr>
              <a:spLocks noChangeShapeType="1"/>
            </p:cNvSpPr>
            <p:nvPr/>
          </p:nvSpPr>
          <p:spPr bwMode="auto">
            <a:xfrm>
              <a:off x="2861" y="2337"/>
              <a:ext cx="1" cy="65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8" name="_s42001"/>
            <p:cNvSpPr>
              <a:spLocks noChangeArrowheads="1"/>
            </p:cNvSpPr>
            <p:nvPr/>
          </p:nvSpPr>
          <p:spPr bwMode="auto">
            <a:xfrm>
              <a:off x="2654" y="2991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1300" b="1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Проблемные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 задания</a:t>
              </a:r>
            </a:p>
            <a:p>
              <a:pPr marL="342900" indent="-342900" algn="ctr"/>
              <a:endParaRPr lang="ru-RU" sz="1300">
                <a:latin typeface="Arial" charset="0"/>
              </a:endParaRPr>
            </a:p>
          </p:txBody>
        </p:sp>
        <p:sp>
          <p:nvSpPr>
            <p:cNvPr id="19" name="_s42002"/>
            <p:cNvSpPr>
              <a:spLocks noChangeShapeType="1"/>
            </p:cNvSpPr>
            <p:nvPr/>
          </p:nvSpPr>
          <p:spPr bwMode="auto">
            <a:xfrm flipH="1">
              <a:off x="2432" y="2310"/>
              <a:ext cx="327" cy="564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0" name="_s42003"/>
            <p:cNvSpPr>
              <a:spLocks noChangeArrowheads="1"/>
            </p:cNvSpPr>
            <p:nvPr/>
          </p:nvSpPr>
          <p:spPr bwMode="auto">
            <a:xfrm>
              <a:off x="2122" y="2848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AutoNum type="arabicPeriod"/>
              </a:pPr>
              <a:endParaRPr lang="ru-RU" sz="1400">
                <a:latin typeface="Arial" charset="0"/>
              </a:endParaRPr>
            </a:p>
            <a:p>
              <a:pPr marL="342900" indent="-342900" algn="ctr"/>
              <a:r>
                <a:rPr lang="ru-RU" sz="1300" b="1">
                  <a:latin typeface="Arial" charset="0"/>
                </a:rPr>
                <a:t>Художественное</a:t>
              </a:r>
            </a:p>
            <a:p>
              <a:pPr marL="342900" indent="-342900" algn="ctr"/>
              <a:r>
                <a:rPr lang="ru-RU" sz="1300" b="1">
                  <a:latin typeface="Arial" charset="0"/>
                </a:rPr>
                <a:t> слово</a:t>
              </a:r>
            </a:p>
          </p:txBody>
        </p:sp>
        <p:sp>
          <p:nvSpPr>
            <p:cNvPr id="21" name="_s42004"/>
            <p:cNvSpPr>
              <a:spLocks noChangeShapeType="1"/>
            </p:cNvSpPr>
            <p:nvPr/>
          </p:nvSpPr>
          <p:spPr bwMode="auto">
            <a:xfrm flipH="1">
              <a:off x="2118" y="2235"/>
              <a:ext cx="566" cy="32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2" name="_s42005"/>
            <p:cNvSpPr>
              <a:spLocks noChangeArrowheads="1"/>
            </p:cNvSpPr>
            <p:nvPr/>
          </p:nvSpPr>
          <p:spPr bwMode="auto">
            <a:xfrm>
              <a:off x="1732" y="2458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AutoNum type="arabicPeriod"/>
              </a:pPr>
              <a:endParaRPr lang="ru-RU" sz="1600" b="1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>
                  <a:latin typeface="Arial" charset="0"/>
                </a:rPr>
                <a:t>Занятие-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>
                  <a:latin typeface="Arial" charset="0"/>
                </a:rPr>
                <a:t> тренинг</a:t>
              </a:r>
            </a:p>
            <a:p>
              <a:pPr marL="342900" indent="-342900" algn="ctr"/>
              <a:endParaRPr lang="ru-RU" sz="1400">
                <a:latin typeface="Arial" charset="0"/>
              </a:endParaRPr>
            </a:p>
          </p:txBody>
        </p:sp>
        <p:sp>
          <p:nvSpPr>
            <p:cNvPr id="23" name="_s42006"/>
            <p:cNvSpPr>
              <a:spLocks noChangeShapeType="1"/>
            </p:cNvSpPr>
            <p:nvPr/>
          </p:nvSpPr>
          <p:spPr bwMode="auto">
            <a:xfrm flipH="1">
              <a:off x="2003" y="2131"/>
              <a:ext cx="653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4" name="_s42007"/>
            <p:cNvSpPr>
              <a:spLocks noChangeArrowheads="1"/>
            </p:cNvSpPr>
            <p:nvPr/>
          </p:nvSpPr>
          <p:spPr bwMode="auto">
            <a:xfrm>
              <a:off x="1590" y="1925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600" b="1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600" b="1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Занятие-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соревнование</a:t>
              </a:r>
            </a:p>
            <a:p>
              <a:pPr marL="342900" indent="-342900" algn="ctr"/>
              <a:endParaRPr lang="ru-RU" sz="1400" b="1">
                <a:latin typeface="Arial" charset="0"/>
              </a:endParaRPr>
            </a:p>
          </p:txBody>
        </p:sp>
        <p:sp>
          <p:nvSpPr>
            <p:cNvPr id="25" name="_s42008"/>
            <p:cNvSpPr>
              <a:spLocks noChangeShapeType="1"/>
            </p:cNvSpPr>
            <p:nvPr/>
          </p:nvSpPr>
          <p:spPr bwMode="auto">
            <a:xfrm flipH="1" flipV="1">
              <a:off x="2118" y="1702"/>
              <a:ext cx="565" cy="32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6" name="_s42009"/>
            <p:cNvSpPr>
              <a:spLocks noChangeArrowheads="1"/>
            </p:cNvSpPr>
            <p:nvPr/>
          </p:nvSpPr>
          <p:spPr bwMode="auto">
            <a:xfrm>
              <a:off x="1733" y="1393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1300" b="1">
                  <a:latin typeface="Arial" charset="0"/>
                </a:rPr>
                <a:t>Занятие-</a:t>
              </a:r>
            </a:p>
            <a:p>
              <a:pPr algn="ctr"/>
              <a:r>
                <a:rPr lang="ru-RU" sz="1300" b="1">
                  <a:latin typeface="Arial" charset="0"/>
                </a:rPr>
                <a:t>путешествие</a:t>
              </a:r>
            </a:p>
          </p:txBody>
        </p:sp>
        <p:sp>
          <p:nvSpPr>
            <p:cNvPr id="27" name="_s42010"/>
            <p:cNvSpPr>
              <a:spLocks noChangeShapeType="1"/>
            </p:cNvSpPr>
            <p:nvPr/>
          </p:nvSpPr>
          <p:spPr bwMode="auto">
            <a:xfrm flipH="1" flipV="1">
              <a:off x="2432" y="1388"/>
              <a:ext cx="325" cy="568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8" name="_s42011"/>
            <p:cNvSpPr>
              <a:spLocks noChangeArrowheads="1"/>
            </p:cNvSpPr>
            <p:nvPr/>
          </p:nvSpPr>
          <p:spPr bwMode="auto">
            <a:xfrm>
              <a:off x="2123" y="1004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1300" b="1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Игра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Char char="•"/>
              </a:pPr>
              <a:endParaRPr lang="ru-RU" sz="1300" b="1">
                <a:latin typeface="Arial" charset="0"/>
              </a:endParaRPr>
            </a:p>
          </p:txBody>
        </p:sp>
        <p:sp>
          <p:nvSpPr>
            <p:cNvPr id="29" name="_s42012"/>
            <p:cNvSpPr>
              <a:spLocks noChangeArrowheads="1"/>
            </p:cNvSpPr>
            <p:nvPr/>
          </p:nvSpPr>
          <p:spPr bwMode="auto">
            <a:xfrm>
              <a:off x="2654" y="1927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2000" b="1" i="1">
                  <a:solidFill>
                    <a:srgbClr val="006600"/>
                  </a:solidFill>
                  <a:latin typeface="Arial" charset="0"/>
                </a:rPr>
                <a:t>Формы </a:t>
              </a:r>
            </a:p>
            <a:p>
              <a:pPr algn="ctr"/>
              <a:r>
                <a:rPr lang="ru-RU" sz="2000" b="1" i="1">
                  <a:solidFill>
                    <a:srgbClr val="006600"/>
                  </a:solidFill>
                  <a:latin typeface="Arial" charset="0"/>
                </a:rPr>
                <a:t>работы</a:t>
              </a:r>
            </a:p>
          </p:txBody>
        </p:sp>
      </p:grpSp>
      <p:grpSp>
        <p:nvGrpSpPr>
          <p:cNvPr id="30" name="Diagram 29"/>
          <p:cNvGrpSpPr>
            <a:grpSpLocks/>
          </p:cNvGrpSpPr>
          <p:nvPr/>
        </p:nvGrpSpPr>
        <p:grpSpPr bwMode="auto">
          <a:xfrm>
            <a:off x="179512" y="908721"/>
            <a:ext cx="8713663" cy="5733052"/>
            <a:chOff x="1590" y="861"/>
            <a:chExt cx="2543" cy="2543"/>
          </a:xfrm>
        </p:grpSpPr>
        <p:sp>
          <p:nvSpPr>
            <p:cNvPr id="31" name="_s42015"/>
            <p:cNvSpPr>
              <a:spLocks noChangeShapeType="1"/>
            </p:cNvSpPr>
            <p:nvPr/>
          </p:nvSpPr>
          <p:spPr bwMode="auto">
            <a:xfrm flipV="1">
              <a:off x="2860" y="1273"/>
              <a:ext cx="0" cy="654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32" name="_s42016"/>
            <p:cNvSpPr>
              <a:spLocks noChangeArrowheads="1"/>
            </p:cNvSpPr>
            <p:nvPr/>
          </p:nvSpPr>
          <p:spPr bwMode="auto">
            <a:xfrm>
              <a:off x="2654" y="861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1300" b="1" dirty="0">
                  <a:latin typeface="Arial" charset="0"/>
                </a:rPr>
                <a:t>Открытые</a:t>
              </a:r>
            </a:p>
            <a:p>
              <a:pPr algn="ctr"/>
              <a:r>
                <a:rPr lang="ru-RU" sz="1300" b="1" dirty="0">
                  <a:latin typeface="Arial" charset="0"/>
                </a:rPr>
                <a:t> занятия</a:t>
              </a:r>
            </a:p>
          </p:txBody>
        </p:sp>
        <p:sp>
          <p:nvSpPr>
            <p:cNvPr id="33" name="_s42017"/>
            <p:cNvSpPr>
              <a:spLocks noChangeShapeType="1"/>
            </p:cNvSpPr>
            <p:nvPr/>
          </p:nvSpPr>
          <p:spPr bwMode="auto">
            <a:xfrm flipV="1">
              <a:off x="2963" y="1388"/>
              <a:ext cx="327" cy="566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34" name="_s42018"/>
            <p:cNvSpPr>
              <a:spLocks noChangeArrowheads="1"/>
            </p:cNvSpPr>
            <p:nvPr/>
          </p:nvSpPr>
          <p:spPr bwMode="auto">
            <a:xfrm>
              <a:off x="3187" y="1003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>
                  <a:latin typeface="Arial" charset="0"/>
                </a:rPr>
                <a:t>встречи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Char char="•"/>
              </a:pPr>
              <a:endParaRPr lang="ru-RU" sz="1400" b="1">
                <a:latin typeface="Arial" charset="0"/>
              </a:endParaRPr>
            </a:p>
          </p:txBody>
        </p:sp>
        <p:sp>
          <p:nvSpPr>
            <p:cNvPr id="35" name="_s42019"/>
            <p:cNvSpPr>
              <a:spLocks noChangeShapeType="1"/>
            </p:cNvSpPr>
            <p:nvPr/>
          </p:nvSpPr>
          <p:spPr bwMode="auto">
            <a:xfrm flipV="1">
              <a:off x="3038" y="1702"/>
              <a:ext cx="566" cy="327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36" name="_s42020"/>
            <p:cNvSpPr>
              <a:spLocks noChangeArrowheads="1"/>
            </p:cNvSpPr>
            <p:nvPr/>
          </p:nvSpPr>
          <p:spPr bwMode="auto">
            <a:xfrm>
              <a:off x="3577" y="1393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AutoNum type="arabicPeriod"/>
              </a:pPr>
              <a:endParaRPr lang="ru-RU" sz="1600" b="1">
                <a:latin typeface="Arial" charset="0"/>
              </a:endParaRPr>
            </a:p>
            <a:p>
              <a:pPr marL="342900" indent="-342900" algn="ctr"/>
              <a:r>
                <a:rPr lang="ru-RU" sz="1400" b="1">
                  <a:latin typeface="Arial" charset="0"/>
                </a:rPr>
                <a:t>Праздники,</a:t>
              </a:r>
            </a:p>
            <a:p>
              <a:pPr marL="342900" indent="-342900" algn="ctr"/>
              <a:r>
                <a:rPr lang="ru-RU" sz="1400" b="1">
                  <a:latin typeface="Arial" charset="0"/>
                </a:rPr>
                <a:t>развлечения</a:t>
              </a:r>
            </a:p>
            <a:p>
              <a:pPr marL="342900" indent="-342900" algn="ctr"/>
              <a:endParaRPr lang="ru-RU" sz="1400">
                <a:latin typeface="Arial" charset="0"/>
              </a:endParaRPr>
            </a:p>
            <a:p>
              <a:pPr marL="342900" indent="-342900" algn="ctr"/>
              <a:endParaRPr lang="ru-RU" sz="1400">
                <a:latin typeface="Arial" charset="0"/>
              </a:endParaRPr>
            </a:p>
          </p:txBody>
        </p:sp>
        <p:sp>
          <p:nvSpPr>
            <p:cNvPr id="37" name="_s42021"/>
            <p:cNvSpPr>
              <a:spLocks noChangeShapeType="1"/>
            </p:cNvSpPr>
            <p:nvPr/>
          </p:nvSpPr>
          <p:spPr bwMode="auto">
            <a:xfrm>
              <a:off x="3066" y="2131"/>
              <a:ext cx="653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38" name="_s42022"/>
            <p:cNvSpPr>
              <a:spLocks noChangeArrowheads="1"/>
            </p:cNvSpPr>
            <p:nvPr/>
          </p:nvSpPr>
          <p:spPr bwMode="auto">
            <a:xfrm>
              <a:off x="3720" y="1926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Рассматривание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 картин</a:t>
              </a:r>
            </a:p>
          </p:txBody>
        </p:sp>
        <p:sp>
          <p:nvSpPr>
            <p:cNvPr id="39" name="_s42023"/>
            <p:cNvSpPr>
              <a:spLocks noChangeShapeType="1"/>
            </p:cNvSpPr>
            <p:nvPr/>
          </p:nvSpPr>
          <p:spPr bwMode="auto">
            <a:xfrm>
              <a:off x="3039" y="2234"/>
              <a:ext cx="565" cy="326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40" name="_s42024"/>
            <p:cNvSpPr>
              <a:spLocks noChangeArrowheads="1"/>
            </p:cNvSpPr>
            <p:nvPr/>
          </p:nvSpPr>
          <p:spPr bwMode="auto">
            <a:xfrm>
              <a:off x="3577" y="2459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1300" b="1">
                  <a:latin typeface="Arial" charset="0"/>
                </a:rPr>
                <a:t>Творческие </a:t>
              </a:r>
            </a:p>
            <a:p>
              <a:pPr algn="ctr"/>
              <a:r>
                <a:rPr lang="ru-RU" sz="1300" b="1">
                  <a:latin typeface="Arial" charset="0"/>
                </a:rPr>
                <a:t>задания</a:t>
              </a:r>
            </a:p>
          </p:txBody>
        </p:sp>
        <p:sp>
          <p:nvSpPr>
            <p:cNvPr id="41" name="_s42025"/>
            <p:cNvSpPr>
              <a:spLocks noChangeShapeType="1"/>
            </p:cNvSpPr>
            <p:nvPr/>
          </p:nvSpPr>
          <p:spPr bwMode="auto">
            <a:xfrm>
              <a:off x="2964" y="2309"/>
              <a:ext cx="326" cy="565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42" name="_s42026"/>
            <p:cNvSpPr>
              <a:spLocks noChangeArrowheads="1"/>
            </p:cNvSpPr>
            <p:nvPr/>
          </p:nvSpPr>
          <p:spPr bwMode="auto">
            <a:xfrm>
              <a:off x="3187" y="2849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/>
              <a:r>
                <a:rPr lang="ru-RU" sz="1400" b="1">
                  <a:latin typeface="Arial" charset="0"/>
                </a:rPr>
                <a:t>конкурсы</a:t>
              </a:r>
            </a:p>
          </p:txBody>
        </p:sp>
        <p:sp>
          <p:nvSpPr>
            <p:cNvPr id="43" name="_s42027"/>
            <p:cNvSpPr>
              <a:spLocks noChangeShapeType="1"/>
            </p:cNvSpPr>
            <p:nvPr/>
          </p:nvSpPr>
          <p:spPr bwMode="auto">
            <a:xfrm>
              <a:off x="2861" y="2337"/>
              <a:ext cx="1" cy="65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44" name="_s42028"/>
            <p:cNvSpPr>
              <a:spLocks noChangeArrowheads="1"/>
            </p:cNvSpPr>
            <p:nvPr/>
          </p:nvSpPr>
          <p:spPr bwMode="auto">
            <a:xfrm>
              <a:off x="2654" y="2991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1300" b="1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Дидактические 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игры</a:t>
              </a:r>
            </a:p>
            <a:p>
              <a:pPr marL="342900" indent="-342900" algn="ctr"/>
              <a:endParaRPr lang="ru-RU" sz="1300">
                <a:latin typeface="Arial" charset="0"/>
              </a:endParaRPr>
            </a:p>
          </p:txBody>
        </p:sp>
        <p:sp>
          <p:nvSpPr>
            <p:cNvPr id="45" name="_s42029"/>
            <p:cNvSpPr>
              <a:spLocks noChangeShapeType="1"/>
            </p:cNvSpPr>
            <p:nvPr/>
          </p:nvSpPr>
          <p:spPr bwMode="auto">
            <a:xfrm flipH="1">
              <a:off x="2432" y="2310"/>
              <a:ext cx="327" cy="564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46" name="_s42030"/>
            <p:cNvSpPr>
              <a:spLocks noChangeArrowheads="1"/>
            </p:cNvSpPr>
            <p:nvPr/>
          </p:nvSpPr>
          <p:spPr bwMode="auto">
            <a:xfrm>
              <a:off x="2122" y="2848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AutoNum type="arabicPeriod"/>
              </a:pPr>
              <a:endParaRPr lang="ru-RU" sz="1400">
                <a:latin typeface="Arial" charset="0"/>
              </a:endParaRPr>
            </a:p>
            <a:p>
              <a:pPr marL="342900" indent="-342900" algn="ctr"/>
              <a:r>
                <a:rPr lang="ru-RU" sz="1300" b="1">
                  <a:latin typeface="Arial" charset="0"/>
                </a:rPr>
                <a:t>Художественное</a:t>
              </a:r>
            </a:p>
            <a:p>
              <a:pPr marL="342900" indent="-342900" algn="ctr"/>
              <a:r>
                <a:rPr lang="ru-RU" sz="1300" b="1">
                  <a:latin typeface="Arial" charset="0"/>
                </a:rPr>
                <a:t> слово</a:t>
              </a:r>
            </a:p>
          </p:txBody>
        </p:sp>
        <p:sp>
          <p:nvSpPr>
            <p:cNvPr id="47" name="_s42031"/>
            <p:cNvSpPr>
              <a:spLocks noChangeShapeType="1"/>
            </p:cNvSpPr>
            <p:nvPr/>
          </p:nvSpPr>
          <p:spPr bwMode="auto">
            <a:xfrm flipH="1">
              <a:off x="2118" y="2235"/>
              <a:ext cx="566" cy="325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48" name="_s42032"/>
            <p:cNvSpPr>
              <a:spLocks noChangeArrowheads="1"/>
            </p:cNvSpPr>
            <p:nvPr/>
          </p:nvSpPr>
          <p:spPr bwMode="auto">
            <a:xfrm>
              <a:off x="1732" y="2458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/>
              <a:r>
                <a:rPr lang="ru-RU" sz="1400" b="1">
                  <a:latin typeface="Arial" charset="0"/>
                </a:rPr>
                <a:t>презентации</a:t>
              </a:r>
            </a:p>
          </p:txBody>
        </p:sp>
        <p:sp>
          <p:nvSpPr>
            <p:cNvPr id="49" name="_s42033"/>
            <p:cNvSpPr>
              <a:spLocks noChangeShapeType="1"/>
            </p:cNvSpPr>
            <p:nvPr/>
          </p:nvSpPr>
          <p:spPr bwMode="auto">
            <a:xfrm flipH="1">
              <a:off x="2003" y="2131"/>
              <a:ext cx="653" cy="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50" name="_s42034"/>
            <p:cNvSpPr>
              <a:spLocks noChangeArrowheads="1"/>
            </p:cNvSpPr>
            <p:nvPr/>
          </p:nvSpPr>
          <p:spPr bwMode="auto">
            <a:xfrm>
              <a:off x="1590" y="1925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600" b="1" dirty="0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600" b="1" dirty="0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 dirty="0">
                  <a:latin typeface="Arial" charset="0"/>
                </a:rPr>
                <a:t>Просмотр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 dirty="0">
                  <a:latin typeface="Arial" charset="0"/>
                </a:rPr>
                <a:t> диафильмов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1300" b="1" dirty="0">
                <a:latin typeface="Arial" charset="0"/>
              </a:endParaRPr>
            </a:p>
            <a:p>
              <a:pPr marL="342900" indent="-342900" algn="ctr"/>
              <a:endParaRPr lang="ru-RU" sz="1400" b="1" dirty="0">
                <a:latin typeface="Arial" charset="0"/>
              </a:endParaRPr>
            </a:p>
          </p:txBody>
        </p:sp>
        <p:sp>
          <p:nvSpPr>
            <p:cNvPr id="51" name="_s42035"/>
            <p:cNvSpPr>
              <a:spLocks noChangeShapeType="1"/>
            </p:cNvSpPr>
            <p:nvPr/>
          </p:nvSpPr>
          <p:spPr bwMode="auto">
            <a:xfrm flipH="1" flipV="1">
              <a:off x="2118" y="1702"/>
              <a:ext cx="565" cy="329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52" name="_s42036"/>
            <p:cNvSpPr>
              <a:spLocks noChangeArrowheads="1"/>
            </p:cNvSpPr>
            <p:nvPr/>
          </p:nvSpPr>
          <p:spPr bwMode="auto">
            <a:xfrm>
              <a:off x="1733" y="1393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1300" b="1" dirty="0">
                  <a:latin typeface="Arial" charset="0"/>
                </a:rPr>
                <a:t>экскурсии</a:t>
              </a:r>
            </a:p>
          </p:txBody>
        </p:sp>
        <p:sp>
          <p:nvSpPr>
            <p:cNvPr id="53" name="_s42037"/>
            <p:cNvSpPr>
              <a:spLocks noChangeShapeType="1"/>
            </p:cNvSpPr>
            <p:nvPr/>
          </p:nvSpPr>
          <p:spPr bwMode="auto">
            <a:xfrm flipH="1" flipV="1">
              <a:off x="2432" y="1388"/>
              <a:ext cx="325" cy="568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endParaRPr lang="ru-RU"/>
            </a:p>
          </p:txBody>
        </p:sp>
        <p:sp>
          <p:nvSpPr>
            <p:cNvPr id="54" name="_s42038"/>
            <p:cNvSpPr>
              <a:spLocks noChangeArrowheads="1"/>
            </p:cNvSpPr>
            <p:nvPr/>
          </p:nvSpPr>
          <p:spPr bwMode="auto">
            <a:xfrm>
              <a:off x="2123" y="1004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endParaRPr lang="ru-RU" sz="1300" b="1">
                <a:latin typeface="Arial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300" b="1">
                  <a:latin typeface="Arial" charset="0"/>
                </a:rPr>
                <a:t>труд</a:t>
              </a: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Tx/>
                <a:buChar char="•"/>
              </a:pPr>
              <a:endParaRPr lang="ru-RU" sz="1300" b="1">
                <a:latin typeface="Arial" charset="0"/>
              </a:endParaRPr>
            </a:p>
          </p:txBody>
        </p:sp>
        <p:sp>
          <p:nvSpPr>
            <p:cNvPr id="55" name="_s42039"/>
            <p:cNvSpPr>
              <a:spLocks noChangeArrowheads="1"/>
            </p:cNvSpPr>
            <p:nvPr/>
          </p:nvSpPr>
          <p:spPr bwMode="auto">
            <a:xfrm>
              <a:off x="2654" y="1927"/>
              <a:ext cx="413" cy="41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>
              <a:round/>
              <a:headEnd/>
              <a:tailEnd/>
            </a:ln>
            <a:scene3d>
              <a:camera prst="legacyPerspectiveTop"/>
              <a:lightRig rig="legacyFlat3" dir="b"/>
            </a:scene3d>
            <a:sp3d z="1000" extrusionH="172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algn="ctr"/>
              <a:r>
                <a:rPr lang="ru-RU" sz="2000" b="1" i="1" dirty="0">
                  <a:solidFill>
                    <a:srgbClr val="000099"/>
                  </a:solidFill>
                  <a:latin typeface="Arial" charset="0"/>
                </a:rPr>
                <a:t>Формы </a:t>
              </a:r>
            </a:p>
            <a:p>
              <a:pPr algn="ctr"/>
              <a:r>
                <a:rPr lang="ru-RU" sz="2000" b="1" i="1" dirty="0">
                  <a:solidFill>
                    <a:srgbClr val="000099"/>
                  </a:solidFill>
                  <a:latin typeface="Arial" charset="0"/>
                </a:rPr>
                <a:t>работы</a:t>
              </a:r>
            </a:p>
          </p:txBody>
        </p:sp>
      </p:grpSp>
      <p:pic>
        <p:nvPicPr>
          <p:cNvPr id="58" name="Рисунок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59" y="0"/>
            <a:ext cx="2754445" cy="18947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6331"/>
            <a:ext cx="3165418" cy="1711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85" y="5256234"/>
            <a:ext cx="2389466" cy="15486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" y="5025054"/>
            <a:ext cx="2128509" cy="17798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286</Words>
  <Application>Microsoft Office PowerPoint</Application>
  <PresentationFormat>Экран (4:3)</PresentationFormat>
  <Paragraphs>127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Candara</vt:lpstr>
      <vt:lpstr>Constantia</vt:lpstr>
      <vt:lpstr>Monotype Corsiva</vt:lpstr>
      <vt:lpstr>Times New Roman</vt:lpstr>
      <vt:lpstr>Wingdings</vt:lpstr>
      <vt:lpstr>Wingdings 2</vt:lpstr>
      <vt:lpstr>Тема Office</vt:lpstr>
      <vt:lpstr>Презентация PowerPoint</vt:lpstr>
      <vt:lpstr>Презентация PowerPoint</vt:lpstr>
      <vt:lpstr>Мое педагогическое кредо</vt:lpstr>
      <vt:lpstr>Мои достижения</vt:lpstr>
      <vt:lpstr>Презентация PowerPoint</vt:lpstr>
      <vt:lpstr>Удостоверения и сертификаты</vt:lpstr>
      <vt:lpstr> Личностные характеристики</vt:lpstr>
      <vt:lpstr>Презентация PowerPoint</vt:lpstr>
      <vt:lpstr>Презентация PowerPoint</vt:lpstr>
      <vt:lpstr>Презентация PowerPoint</vt:lpstr>
      <vt:lpstr>Проект по межгрупповому взаимодействию «Давайте дружить» Цель: формирование социально – коммуникативной компетентности дошкольников в межгрупповом взаимодействии</vt:lpstr>
      <vt:lpstr>Проект «Правила дорожного движения»</vt:lpstr>
      <vt:lpstr>Презентация PowerPoint</vt:lpstr>
      <vt:lpstr>Презентация PowerPoint</vt:lpstr>
      <vt:lpstr>Презентация PowerPoint</vt:lpstr>
      <vt:lpstr>Региональный компонент</vt:lpstr>
      <vt:lpstr>Презентация PowerPoint</vt:lpstr>
      <vt:lpstr>Презентация PowerPoint</vt:lpstr>
      <vt:lpstr>Экскурсии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66</cp:revision>
  <dcterms:created xsi:type="dcterms:W3CDTF">2013-01-28T19:17:44Z</dcterms:created>
  <dcterms:modified xsi:type="dcterms:W3CDTF">2021-03-22T11:19:14Z</dcterms:modified>
</cp:coreProperties>
</file>